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1" r:id="rId3"/>
    <p:sldId id="257" r:id="rId4"/>
    <p:sldId id="263" r:id="rId5"/>
    <p:sldId id="266" r:id="rId6"/>
    <p:sldId id="265" r:id="rId7"/>
  </p:sldIdLst>
  <p:sldSz cx="6858000" cy="9144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46"/>
    <p:restoredTop sz="93239"/>
  </p:normalViewPr>
  <p:slideViewPr>
    <p:cSldViewPr snapToGrid="0" snapToObjects="1">
      <p:cViewPr>
        <p:scale>
          <a:sx n="75" d="100"/>
          <a:sy n="75" d="100"/>
        </p:scale>
        <p:origin x="3080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30EF-C6DB-954F-AEAC-37D6E51888C8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1558E-A09F-EB4F-B26A-852A53A0024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968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1558E-A09F-EB4F-B26A-852A53A0024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29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2A62FAC-0223-B543-9F1B-24F1F04E835D}" type="slidenum">
              <a:rPr lang="fr-FR" sz="1200"/>
              <a:pPr/>
              <a:t>6</a:t>
            </a:fld>
            <a:endParaRPr lang="fr-FR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02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17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7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9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4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7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8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00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5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71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A322F-8960-964A-8B9D-8591C00B2287}" type="datetimeFigureOut">
              <a:rPr lang="fr-FR" smtClean="0"/>
              <a:t>16/11/2016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BF56-0E8E-F048-B698-86AB389A98E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6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" t="5208" r="12103" b="2129"/>
          <a:stretch/>
        </p:blipFill>
        <p:spPr bwMode="auto">
          <a:xfrm flipH="1" flipV="1">
            <a:off x="-22288" y="5976430"/>
            <a:ext cx="4790065" cy="316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CamenbertF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5" y="73356"/>
            <a:ext cx="6012160" cy="6019939"/>
          </a:xfrm>
          <a:prstGeom prst="rect">
            <a:avLst/>
          </a:prstGeom>
        </p:spPr>
      </p:pic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107950" y="107950"/>
            <a:ext cx="1441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 smtClean="0"/>
              <a:t>Mycorhizes</a:t>
            </a:r>
            <a:endParaRPr lang="fr-FR" sz="1800" b="1" dirty="0"/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248726" y="5764228"/>
            <a:ext cx="1300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sz="1800" b="1" dirty="0" smtClean="0"/>
              <a:t>Nodosités</a:t>
            </a:r>
            <a:endParaRPr lang="fr-FR" sz="1800" b="1" dirty="0"/>
          </a:p>
        </p:txBody>
      </p:sp>
      <p:grpSp>
        <p:nvGrpSpPr>
          <p:cNvPr id="2" name="Grouper 1"/>
          <p:cNvGrpSpPr>
            <a:grpSpLocks noChangeAspect="1"/>
          </p:cNvGrpSpPr>
          <p:nvPr/>
        </p:nvGrpSpPr>
        <p:grpSpPr>
          <a:xfrm rot="16200000">
            <a:off x="3997500" y="6453619"/>
            <a:ext cx="3351293" cy="1960138"/>
            <a:chOff x="2123728" y="2001832"/>
            <a:chExt cx="6953420" cy="3803432"/>
          </a:xfrm>
        </p:grpSpPr>
        <p:pic>
          <p:nvPicPr>
            <p:cNvPr id="7" name="Picture 4" descr="NODULATION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55" t="21247"/>
            <a:stretch/>
          </p:blipFill>
          <p:spPr bwMode="auto">
            <a:xfrm>
              <a:off x="2123728" y="2001832"/>
              <a:ext cx="6924638" cy="380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>
              <a:off x="5148064" y="2001832"/>
              <a:ext cx="2304256" cy="127476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097436" y="2708920"/>
              <a:ext cx="1979712" cy="108012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 rot="16200000">
            <a:off x="4094178" y="6689908"/>
            <a:ext cx="19323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00"/>
                </a:solidFill>
              </a:rPr>
              <a:t>Nombre moyen de nodosités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smtClean="0">
                <a:solidFill>
                  <a:srgbClr val="000000"/>
                </a:solidFill>
              </a:rPr>
              <a:t>par plante</a:t>
            </a:r>
          </a:p>
        </p:txBody>
      </p:sp>
    </p:spTree>
    <p:extLst>
      <p:ext uri="{BB962C8B-B14F-4D97-AF65-F5344CB8AC3E}">
        <p14:creationId xmlns:p14="http://schemas.microsoft.com/office/powerpoint/2010/main" val="370197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t="8030" b="8922"/>
          <a:stretch/>
        </p:blipFill>
        <p:spPr>
          <a:xfrm>
            <a:off x="252631" y="6975912"/>
            <a:ext cx="4160894" cy="204108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406151" y="7354494"/>
            <a:ext cx="1576760" cy="138499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Contrôle</a:t>
            </a:r>
          </a:p>
          <a:p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Axénique</a:t>
            </a:r>
          </a:p>
          <a:p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Axénique </a:t>
            </a:r>
            <a:r>
              <a:rPr lang="fr-FR" sz="1200" b="1" dirty="0">
                <a:solidFill>
                  <a:srgbClr val="000000"/>
                </a:solidFill>
                <a:latin typeface="Palatino"/>
                <a:cs typeface="Palatino"/>
              </a:rPr>
              <a:t>+ </a:t>
            </a:r>
            <a:r>
              <a:rPr lang="fr-FR" sz="1200" b="1" i="1" dirty="0">
                <a:solidFill>
                  <a:srgbClr val="000000"/>
                </a:solidFill>
                <a:latin typeface="Palatino"/>
                <a:cs typeface="Palatino"/>
              </a:rPr>
              <a:t>Staphylococcus</a:t>
            </a:r>
          </a:p>
          <a:p>
            <a:r>
              <a:rPr lang="fr-FR" sz="1200" b="1" i="1" dirty="0" err="1">
                <a:solidFill>
                  <a:srgbClr val="000000"/>
                </a:solidFill>
                <a:latin typeface="Palatino"/>
                <a:cs typeface="Palatino"/>
              </a:rPr>
              <a:t>epidermidis</a:t>
            </a:r>
            <a:r>
              <a:rPr lang="fr-FR" sz="1200" b="1" i="1" dirty="0">
                <a:solidFill>
                  <a:srgbClr val="000000"/>
                </a:solidFill>
                <a:latin typeface="Palatino"/>
                <a:cs typeface="Palatino"/>
              </a:rPr>
              <a:t> </a:t>
            </a:r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  <a:p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  <a:p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844140" y="8755407"/>
            <a:ext cx="1453245" cy="1684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fr-FR" sz="1200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97212" y="7022502"/>
            <a:ext cx="2717538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Tube </a:t>
            </a:r>
            <a:r>
              <a:rPr lang="fr-FR" sz="1200" b="1" dirty="0" err="1" smtClean="0">
                <a:solidFill>
                  <a:srgbClr val="000000"/>
                </a:solidFill>
                <a:latin typeface="Palatino"/>
                <a:cs typeface="Palatino"/>
              </a:rPr>
              <a:t>dig</a:t>
            </a:r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.	  Peau</a:t>
            </a:r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-406668" y="8033531"/>
            <a:ext cx="1352666" cy="1684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Lymphocyte</a:t>
            </a:r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l="1672" t="14111" b="2490"/>
          <a:stretch/>
        </p:blipFill>
        <p:spPr>
          <a:xfrm>
            <a:off x="-6078874" y="2333732"/>
            <a:ext cx="4201468" cy="2483521"/>
          </a:xfrm>
          <a:prstGeom prst="rect">
            <a:avLst/>
          </a:prstGeom>
        </p:spPr>
      </p:pic>
      <p:pic>
        <p:nvPicPr>
          <p:cNvPr id="2" name="Image 1" descr="Sans tit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" y="142710"/>
            <a:ext cx="6427083" cy="4057590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45977" y="-33866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200" b="1" dirty="0" err="1" smtClean="0">
                <a:latin typeface="Palatino"/>
                <a:cs typeface="Palatino"/>
              </a:rPr>
              <a:t>Protection</a:t>
            </a:r>
            <a:r>
              <a:rPr lang="es-ES" sz="1200" b="1" dirty="0" smtClean="0">
                <a:latin typeface="Palatino"/>
                <a:cs typeface="Palatino"/>
              </a:rPr>
              <a:t> du </a:t>
            </a:r>
            <a:r>
              <a:rPr lang="es-ES" sz="1200" b="1" dirty="0" err="1" smtClean="0">
                <a:latin typeface="Palatino"/>
                <a:cs typeface="Palatino"/>
              </a:rPr>
              <a:t>Tabac</a:t>
            </a:r>
            <a:r>
              <a:rPr lang="es-ES" sz="1200" b="1" dirty="0" smtClean="0">
                <a:latin typeface="Palatino"/>
                <a:cs typeface="Palatino"/>
              </a:rPr>
              <a:t> </a:t>
            </a:r>
            <a:r>
              <a:rPr lang="es-ES" sz="1200" b="1" dirty="0" err="1" smtClean="0">
                <a:latin typeface="Palatino"/>
                <a:cs typeface="Palatino"/>
              </a:rPr>
              <a:t>contre</a:t>
            </a:r>
            <a:r>
              <a:rPr lang="es-ES" sz="1200" b="1" dirty="0" smtClean="0">
                <a:latin typeface="Palatino"/>
                <a:cs typeface="Palatino"/>
              </a:rPr>
              <a:t> </a:t>
            </a:r>
            <a:r>
              <a:rPr lang="de-DE" sz="1200" b="1" i="1" dirty="0" err="1" smtClean="0">
                <a:latin typeface="Palatino"/>
                <a:cs typeface="Palatino"/>
              </a:rPr>
              <a:t>Botrytis</a:t>
            </a:r>
            <a:r>
              <a:rPr lang="de-DE" sz="1200" b="1" i="1" dirty="0" smtClean="0">
                <a:latin typeface="Palatino"/>
                <a:cs typeface="Palatino"/>
              </a:rPr>
              <a:t> </a:t>
            </a:r>
            <a:r>
              <a:rPr lang="de-DE" sz="1200" b="1" i="1" dirty="0" err="1">
                <a:latin typeface="Palatino"/>
                <a:cs typeface="Palatino"/>
              </a:rPr>
              <a:t>cinerea</a:t>
            </a:r>
            <a:endParaRPr lang="es-ES" sz="1200" b="1" i="1" dirty="0">
              <a:latin typeface="Palatino"/>
              <a:cs typeface="Palatino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-5856048" y="2350666"/>
            <a:ext cx="15304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 smtClean="0">
                <a:latin typeface="Palatino"/>
                <a:cs typeface="Palatino"/>
              </a:rPr>
              <a:t>Le rumen</a:t>
            </a:r>
            <a:endParaRPr lang="es-ES" sz="1200" b="1" i="1" dirty="0">
              <a:latin typeface="Palatino"/>
              <a:cs typeface="Palatino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213709" y="4641619"/>
            <a:ext cx="6314972" cy="2461124"/>
            <a:chOff x="227513" y="3738276"/>
            <a:chExt cx="9037966" cy="2873815"/>
          </a:xfrm>
        </p:grpSpPr>
        <p:pic>
          <p:nvPicPr>
            <p:cNvPr id="9" name="Image 8" descr="Sans titre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1" r="38424"/>
            <a:stretch/>
          </p:blipFill>
          <p:spPr>
            <a:xfrm>
              <a:off x="227513" y="3871231"/>
              <a:ext cx="4070237" cy="2740860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0" name="ZoneTexte 9"/>
            <p:cNvSpPr txBox="1"/>
            <p:nvPr/>
          </p:nvSpPr>
          <p:spPr>
            <a:xfrm>
              <a:off x="343673" y="3955771"/>
              <a:ext cx="4084311" cy="30547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0000"/>
                  </a:solidFill>
                </a:rPr>
                <a:t>Contrôle 	            Axénique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4572000" y="3738276"/>
              <a:ext cx="3456384" cy="2806841"/>
              <a:chOff x="5481539" y="4275913"/>
              <a:chExt cx="2690861" cy="2270083"/>
            </a:xfrm>
          </p:grpSpPr>
          <p:pic>
            <p:nvPicPr>
              <p:cNvPr id="12" name="Image 11" descr="Sans titre.pdf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001"/>
              <a:stretch/>
            </p:blipFill>
            <p:spPr>
              <a:xfrm>
                <a:off x="5481539" y="4275913"/>
                <a:ext cx="2690861" cy="2253990"/>
              </a:xfrm>
              <a:prstGeom prst="rect">
                <a:avLst/>
              </a:prstGeom>
              <a:solidFill>
                <a:srgbClr val="FFFFFF"/>
              </a:solidFill>
            </p:spPr>
          </p:pic>
          <p:pic>
            <p:nvPicPr>
              <p:cNvPr id="13" name="Image 12" descr="Sans titre 2a.pdf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718" t="34868" b="13325"/>
              <a:stretch/>
            </p:blipFill>
            <p:spPr>
              <a:xfrm>
                <a:off x="7268564" y="5253180"/>
                <a:ext cx="643087" cy="1292816"/>
              </a:xfrm>
              <a:prstGeom prst="rect">
                <a:avLst/>
              </a:prstGeom>
            </p:spPr>
          </p:pic>
          <p:pic>
            <p:nvPicPr>
              <p:cNvPr id="14" name="Image 13" descr="Sans titre 2a.pdf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85" t="4025" r="25346" b="78549"/>
              <a:stretch/>
            </p:blipFill>
            <p:spPr>
              <a:xfrm>
                <a:off x="7015599" y="4390554"/>
                <a:ext cx="666179" cy="52214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 bwMode="auto">
              <a:xfrm>
                <a:off x="7246958" y="5716937"/>
                <a:ext cx="539841" cy="1789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106" charset="0"/>
                  </a:rPr>
                  <a:t> </a:t>
                </a:r>
                <a:endParaRPr kumimoji="0" lang="fr-F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6" charset="0"/>
                </a:endParaRPr>
              </a:p>
            </p:txBody>
          </p:sp>
          <p:cxnSp>
            <p:nvCxnSpPr>
              <p:cNvPr id="16" name="Connecteur droit 15"/>
              <p:cNvCxnSpPr/>
              <p:nvPr/>
            </p:nvCxnSpPr>
            <p:spPr bwMode="auto">
              <a:xfrm>
                <a:off x="6281181" y="6168257"/>
                <a:ext cx="1563033" cy="2976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ZoneTexte 16"/>
            <p:cNvSpPr txBox="1"/>
            <p:nvPr/>
          </p:nvSpPr>
          <p:spPr>
            <a:xfrm>
              <a:off x="5606030" y="6093295"/>
              <a:ext cx="762448" cy="5031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0000"/>
                  </a:solidFill>
                </a:rPr>
                <a:t>Con-</a:t>
              </a:r>
            </a:p>
            <a:p>
              <a:r>
                <a:rPr lang="fr-FR" sz="1100" dirty="0" smtClean="0">
                  <a:solidFill>
                    <a:srgbClr val="000000"/>
                  </a:solidFill>
                </a:rPr>
                <a:t>trôle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28184" y="6093295"/>
              <a:ext cx="936104" cy="5031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0000"/>
                  </a:solidFill>
                </a:rPr>
                <a:t>Axé-</a:t>
              </a:r>
            </a:p>
            <a:p>
              <a:r>
                <a:rPr lang="fr-FR" sz="1100" dirty="0" smtClean="0">
                  <a:solidFill>
                    <a:srgbClr val="000000"/>
                  </a:solidFill>
                </a:rPr>
                <a:t>nique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876257" y="6093295"/>
              <a:ext cx="2389222" cy="50314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solidFill>
                    <a:srgbClr val="000000"/>
                  </a:solidFill>
                </a:rPr>
                <a:t>Axé. + </a:t>
              </a:r>
              <a:r>
                <a:rPr lang="fr-FR" sz="1100" i="1" dirty="0" smtClean="0">
                  <a:solidFill>
                    <a:srgbClr val="000000"/>
                  </a:solidFill>
                </a:rPr>
                <a:t>Staphylococcus</a:t>
              </a:r>
              <a:endParaRPr lang="fr-FR" sz="1100" i="1" dirty="0">
                <a:solidFill>
                  <a:srgbClr val="000000"/>
                </a:solidFill>
              </a:endParaRPr>
            </a:p>
            <a:p>
              <a:r>
                <a:rPr lang="fr-FR" sz="1100" i="1" dirty="0" err="1" smtClean="0">
                  <a:solidFill>
                    <a:srgbClr val="000000"/>
                  </a:solidFill>
                </a:rPr>
                <a:t>epidermidis</a:t>
              </a:r>
              <a:r>
                <a:rPr lang="fr-FR" sz="1100" i="1" dirty="0" smtClean="0">
                  <a:solidFill>
                    <a:srgbClr val="000000"/>
                  </a:solidFill>
                </a:rPr>
                <a:t> </a:t>
              </a:r>
              <a:endParaRPr lang="fr-FR" sz="11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4884540" y="7681685"/>
            <a:ext cx="13333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b="1" dirty="0" smtClean="0">
                <a:latin typeface="Palatino"/>
                <a:cs typeface="Palatino"/>
              </a:rPr>
              <a:t>Lésion cutanées de souris attaquées par </a:t>
            </a:r>
            <a:r>
              <a:rPr lang="fr-FR" sz="1200" b="1" i="1" dirty="0">
                <a:latin typeface="Palatino"/>
                <a:cs typeface="Palatino"/>
              </a:rPr>
              <a:t>Leishmania </a:t>
            </a:r>
            <a:r>
              <a:rPr lang="fr-FR" sz="1200" b="1" i="1" dirty="0" smtClean="0">
                <a:latin typeface="Palatino"/>
                <a:cs typeface="Palatino"/>
              </a:rPr>
              <a:t>major</a:t>
            </a:r>
            <a:endParaRPr lang="es-ES" sz="1200" b="1" i="1" dirty="0"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07688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9" y="40457"/>
            <a:ext cx="2736304" cy="2954057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auto">
          <a:xfrm>
            <a:off x="2899909" y="173326"/>
            <a:ext cx="3888432" cy="331236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0" 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85" name="Image 84" descr="Sans tit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r="8706"/>
          <a:stretch/>
        </p:blipFill>
        <p:spPr>
          <a:xfrm>
            <a:off x="3142130" y="436212"/>
            <a:ext cx="3575053" cy="2681441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 bwMode="auto">
          <a:xfrm>
            <a:off x="5242939" y="751676"/>
            <a:ext cx="149555" cy="1577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459542" y="554020"/>
            <a:ext cx="11677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fr-FR" sz="1100" dirty="0" smtClean="0">
                <a:solidFill>
                  <a:srgbClr val="001933"/>
                </a:solidFill>
              </a:rPr>
              <a:t>Normales (blanc)</a:t>
            </a:r>
            <a:endParaRPr lang="fr-FR" sz="1100" dirty="0">
              <a:solidFill>
                <a:srgbClr val="001933"/>
              </a:solidFill>
              <a:latin typeface="Times" pitchFamily="-65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458947" y="799507"/>
            <a:ext cx="1197764" cy="2616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100" b="1" dirty="0" smtClean="0">
                <a:solidFill>
                  <a:srgbClr val="001933"/>
                </a:solidFill>
              </a:rPr>
              <a:t>Axéniques (noir)</a:t>
            </a:r>
            <a:endParaRPr lang="fr-FR" sz="1100" b="1" dirty="0">
              <a:solidFill>
                <a:srgbClr val="001933"/>
              </a:solidFill>
              <a:latin typeface="Times" pitchFamily="-65" charset="0"/>
            </a:endParaRPr>
          </a:p>
        </p:txBody>
      </p:sp>
      <p:cxnSp>
        <p:nvCxnSpPr>
          <p:cNvPr id="89" name="Connecteur droit 88"/>
          <p:cNvCxnSpPr/>
          <p:nvPr/>
        </p:nvCxnSpPr>
        <p:spPr bwMode="auto">
          <a:xfrm flipV="1">
            <a:off x="3636742" y="637690"/>
            <a:ext cx="2569" cy="20915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ZoneTexte 89"/>
          <p:cNvSpPr txBox="1"/>
          <p:nvPr/>
        </p:nvSpPr>
        <p:spPr>
          <a:xfrm>
            <a:off x="4395460" y="2749611"/>
            <a:ext cx="648072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61616"/>
                </a:solidFill>
              </a:rPr>
              <a:t>Zone close</a:t>
            </a:r>
            <a:endParaRPr lang="fr-FR" sz="1100" b="1" dirty="0">
              <a:solidFill>
                <a:srgbClr val="161616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5043532" y="2749613"/>
            <a:ext cx="697924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61616"/>
                </a:solidFill>
              </a:rPr>
              <a:t>Zone ouverte</a:t>
            </a:r>
            <a:endParaRPr lang="fr-FR" sz="1100" b="1" dirty="0">
              <a:solidFill>
                <a:srgbClr val="161616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5741456" y="2793714"/>
            <a:ext cx="924640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61616"/>
                </a:solidFill>
              </a:rPr>
              <a:t>Extrémité</a:t>
            </a:r>
            <a:endParaRPr lang="fr-FR" sz="1100" b="1" dirty="0">
              <a:solidFill>
                <a:srgbClr val="161616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 flipH="1">
            <a:off x="3647684" y="2802189"/>
            <a:ext cx="644854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61616"/>
                </a:solidFill>
              </a:rPr>
              <a:t>Centre</a:t>
            </a:r>
            <a:endParaRPr lang="fr-FR" sz="1100" b="1" dirty="0">
              <a:solidFill>
                <a:srgbClr val="161616"/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 bwMode="auto">
          <a:xfrm>
            <a:off x="3589459" y="2731950"/>
            <a:ext cx="279169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5" name="ZoneTexte 94"/>
          <p:cNvSpPr txBox="1"/>
          <p:nvPr/>
        </p:nvSpPr>
        <p:spPr>
          <a:xfrm rot="16200000" flipH="1">
            <a:off x="2336073" y="1619839"/>
            <a:ext cx="1682473" cy="2616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161616"/>
                </a:solidFill>
              </a:rPr>
              <a:t>Temps (secondes)</a:t>
            </a:r>
            <a:endParaRPr lang="fr-FR" sz="1100" b="1" dirty="0">
              <a:solidFill>
                <a:srgbClr val="161616"/>
              </a:solidFill>
            </a:endParaRPr>
          </a:p>
        </p:txBody>
      </p:sp>
      <p:pic>
        <p:nvPicPr>
          <p:cNvPr id="109" name="Image 108" descr="Sans titre - copi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9" r="35885" b="15513"/>
          <a:stretch/>
        </p:blipFill>
        <p:spPr>
          <a:xfrm>
            <a:off x="553673" y="3102064"/>
            <a:ext cx="2088232" cy="2219575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1201745" y="3289047"/>
            <a:ext cx="513949" cy="2036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/>
            <a:r>
              <a:rPr lang="fr-FR" sz="1100" dirty="0" smtClean="0">
                <a:solidFill>
                  <a:srgbClr val="001933"/>
                </a:solidFill>
              </a:rPr>
              <a:t>normales</a:t>
            </a:r>
            <a:endParaRPr lang="fr-FR" sz="1100" dirty="0">
              <a:solidFill>
                <a:srgbClr val="001933"/>
              </a:solidFill>
              <a:latin typeface="Times" pitchFamily="-65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887339" y="3289047"/>
            <a:ext cx="571559" cy="20368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100" b="1" dirty="0" smtClean="0">
                <a:solidFill>
                  <a:srgbClr val="001933"/>
                </a:solidFill>
              </a:rPr>
              <a:t>axéniques </a:t>
            </a:r>
            <a:endParaRPr lang="fr-FR" sz="1100" b="1" dirty="0">
              <a:solidFill>
                <a:srgbClr val="001933"/>
              </a:solidFill>
              <a:latin typeface="Times" pitchFamily="-65" charset="0"/>
            </a:endParaRPr>
          </a:p>
        </p:txBody>
      </p:sp>
      <p:cxnSp>
        <p:nvCxnSpPr>
          <p:cNvPr id="112" name="Connecteur droit 111"/>
          <p:cNvCxnSpPr/>
          <p:nvPr/>
        </p:nvCxnSpPr>
        <p:spPr bwMode="auto">
          <a:xfrm>
            <a:off x="1167452" y="5250434"/>
            <a:ext cx="142392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er 1"/>
          <p:cNvGrpSpPr/>
          <p:nvPr/>
        </p:nvGrpSpPr>
        <p:grpSpPr>
          <a:xfrm>
            <a:off x="1445148" y="5501182"/>
            <a:ext cx="5364090" cy="3563818"/>
            <a:chOff x="72007" y="3452754"/>
            <a:chExt cx="5364090" cy="3563818"/>
          </a:xfrm>
        </p:grpSpPr>
        <p:pic>
          <p:nvPicPr>
            <p:cNvPr id="96" name="Image 95" descr="Sans titre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073"/>
            <a:stretch/>
          </p:blipFill>
          <p:spPr>
            <a:xfrm>
              <a:off x="179512" y="3502679"/>
              <a:ext cx="5256585" cy="1713693"/>
            </a:xfrm>
            <a:prstGeom prst="rect">
              <a:avLst/>
            </a:prstGeom>
            <a:ln>
              <a:noFill/>
            </a:ln>
          </p:spPr>
        </p:pic>
        <p:sp>
          <p:nvSpPr>
            <p:cNvPr id="97" name="Rectangle 96"/>
            <p:cNvSpPr/>
            <p:nvPr/>
          </p:nvSpPr>
          <p:spPr>
            <a:xfrm>
              <a:off x="726578" y="4849979"/>
              <a:ext cx="1633781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001933"/>
                  </a:solidFill>
                </a:rPr>
                <a:t>normales ou </a:t>
              </a:r>
              <a:r>
                <a:rPr lang="fr-FR" sz="1200" b="1" dirty="0">
                  <a:solidFill>
                    <a:srgbClr val="001933"/>
                  </a:solidFill>
                </a:rPr>
                <a:t>axéniques </a:t>
              </a: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62010" y="3772139"/>
              <a:ext cx="218826" cy="323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3142856" y="3772139"/>
              <a:ext cx="218826" cy="323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 flipV="1">
              <a:off x="3285778" y="3772139"/>
              <a:ext cx="230835" cy="16167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4505239" y="4203275"/>
              <a:ext cx="711185" cy="9161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pic>
          <p:nvPicPr>
            <p:cNvPr id="102" name="Image 101" descr="Sans titre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77" b="70019"/>
            <a:stretch/>
          </p:blipFill>
          <p:spPr>
            <a:xfrm>
              <a:off x="179512" y="5496707"/>
              <a:ext cx="5190959" cy="1519865"/>
            </a:xfrm>
            <a:prstGeom prst="rect">
              <a:avLst/>
            </a:prstGeom>
          </p:spPr>
        </p:pic>
        <p:sp>
          <p:nvSpPr>
            <p:cNvPr id="103" name="Rectangle 102"/>
            <p:cNvSpPr/>
            <p:nvPr/>
          </p:nvSpPr>
          <p:spPr>
            <a:xfrm>
              <a:off x="671871" y="6680914"/>
              <a:ext cx="163378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fr-FR" sz="1200" dirty="0">
                  <a:solidFill>
                    <a:srgbClr val="001933"/>
                  </a:solidFill>
                </a:rPr>
                <a:t>normales ou </a:t>
              </a:r>
              <a:r>
                <a:rPr lang="fr-FR" sz="1200" b="1" dirty="0">
                  <a:solidFill>
                    <a:srgbClr val="001933"/>
                  </a:solidFill>
                </a:rPr>
                <a:t>axéniques </a:t>
              </a: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43632" y="5561488"/>
              <a:ext cx="218826" cy="323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088149" y="5615380"/>
              <a:ext cx="218826" cy="32335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 flipV="1">
              <a:off x="3231070" y="5615380"/>
              <a:ext cx="230835" cy="16167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450531" y="5992624"/>
              <a:ext cx="711185" cy="91616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solidFill>
                  <a:srgbClr val="001933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2007" y="3452754"/>
              <a:ext cx="514050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200" b="1" i="1" dirty="0">
                  <a:solidFill>
                    <a:srgbClr val="001933"/>
                  </a:solidFill>
                </a:rPr>
                <a:t>Nerve </a:t>
              </a:r>
              <a:r>
                <a:rPr lang="fr-FR" sz="1200" b="1" i="1" dirty="0" err="1">
                  <a:solidFill>
                    <a:srgbClr val="001933"/>
                  </a:solidFill>
                </a:rPr>
                <a:t>growth</a:t>
              </a:r>
              <a:r>
                <a:rPr lang="fr-FR" sz="1200" b="1" i="1" dirty="0">
                  <a:solidFill>
                    <a:srgbClr val="001933"/>
                  </a:solidFill>
                </a:rPr>
                <a:t> factor-</a:t>
              </a:r>
              <a:r>
                <a:rPr lang="fr-FR" sz="1200" b="1" i="1" dirty="0" err="1">
                  <a:solidFill>
                    <a:srgbClr val="001933"/>
                  </a:solidFill>
                </a:rPr>
                <a:t>inducible</a:t>
              </a:r>
              <a:r>
                <a:rPr lang="fr-FR" sz="1200" b="1" i="1" dirty="0">
                  <a:solidFill>
                    <a:srgbClr val="001933"/>
                  </a:solidFill>
                </a:rPr>
                <a:t> clone A</a:t>
              </a:r>
              <a:r>
                <a:rPr lang="fr-FR" sz="1200" b="1" dirty="0">
                  <a:solidFill>
                    <a:srgbClr val="001933"/>
                  </a:solidFill>
                </a:rPr>
                <a:t>, lié à l’anxiété </a:t>
              </a:r>
              <a:endParaRPr lang="fr-FR" sz="1200" b="1" dirty="0" smtClean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endParaRPr lang="fr-FR" sz="1200" b="1" dirty="0">
                <a:solidFill>
                  <a:srgbClr val="001933"/>
                </a:solidFill>
              </a:endParaRPr>
            </a:p>
            <a:p>
              <a:r>
                <a:rPr lang="fr-FR" sz="1200" b="1" i="1" dirty="0" err="1">
                  <a:solidFill>
                    <a:srgbClr val="001933"/>
                  </a:solidFill>
                </a:rPr>
                <a:t>Brain-derived</a:t>
              </a:r>
              <a:r>
                <a:rPr lang="fr-FR" sz="1200" b="1" i="1" dirty="0">
                  <a:solidFill>
                    <a:srgbClr val="001933"/>
                  </a:solidFill>
                </a:rPr>
                <a:t> </a:t>
              </a:r>
              <a:r>
                <a:rPr lang="fr-FR" sz="1200" b="1" i="1" dirty="0" err="1">
                  <a:solidFill>
                    <a:srgbClr val="001933"/>
                  </a:solidFill>
                </a:rPr>
                <a:t>neurotrophic</a:t>
              </a:r>
              <a:r>
                <a:rPr lang="fr-FR" sz="1200" b="1" i="1" dirty="0">
                  <a:solidFill>
                    <a:srgbClr val="001933"/>
                  </a:solidFill>
                </a:rPr>
                <a:t> factor</a:t>
              </a:r>
              <a:r>
                <a:rPr lang="fr-FR" sz="1200" b="1" dirty="0">
                  <a:solidFill>
                    <a:srgbClr val="001933"/>
                  </a:solidFill>
                </a:rPr>
                <a:t>, lié à la plasticité </a:t>
              </a:r>
              <a:r>
                <a:rPr lang="fr-FR" sz="1200" b="1" dirty="0" smtClean="0">
                  <a:solidFill>
                    <a:srgbClr val="001933"/>
                  </a:solidFill>
                </a:rPr>
                <a:t>synaptique </a:t>
              </a:r>
              <a:endParaRPr lang="fr-FR" sz="1200" b="1" dirty="0">
                <a:solidFill>
                  <a:srgbClr val="001933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 flipH="1">
              <a:off x="4705254" y="6579222"/>
              <a:ext cx="268624" cy="32985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sp>
        <p:nvSpPr>
          <p:cNvPr id="114" name="ZoneTexte 113"/>
          <p:cNvSpPr txBox="1"/>
          <p:nvPr/>
        </p:nvSpPr>
        <p:spPr>
          <a:xfrm>
            <a:off x="2795714" y="4017665"/>
            <a:ext cx="289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1933"/>
                </a:solidFill>
              </a:rPr>
              <a:t>Recyclage des neurotransmetteurs</a:t>
            </a:r>
          </a:p>
          <a:p>
            <a:r>
              <a:rPr lang="fr-FR" sz="1200" b="1" dirty="0" smtClean="0">
                <a:solidFill>
                  <a:srgbClr val="001933"/>
                </a:solidFill>
              </a:rPr>
              <a:t> </a:t>
            </a:r>
          </a:p>
          <a:p>
            <a:r>
              <a:rPr lang="fr-FR" sz="1200" dirty="0" smtClean="0">
                <a:solidFill>
                  <a:srgbClr val="001933"/>
                </a:solidFill>
              </a:rPr>
              <a:t>Sérotonine (5-HT) --&gt; 5-HIAA</a:t>
            </a:r>
            <a:endParaRPr lang="fr-FR" sz="1200" dirty="0">
              <a:solidFill>
                <a:srgbClr val="001933"/>
              </a:solidFill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365296" y="3137773"/>
            <a:ext cx="543969" cy="6363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rgbClr val="001933"/>
              </a:solidFill>
              <a:effectLst/>
              <a:latin typeface="Times" pitchFamily="-10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4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 descr="HMOLai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" t="3122" r="1937" b="2442"/>
          <a:stretch/>
        </p:blipFill>
        <p:spPr>
          <a:xfrm>
            <a:off x="406393" y="675971"/>
            <a:ext cx="5249331" cy="385637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3"/>
          <a:srcRect b="53097"/>
          <a:stretch/>
        </p:blipFill>
        <p:spPr>
          <a:xfrm>
            <a:off x="2302952" y="102615"/>
            <a:ext cx="3369733" cy="941778"/>
          </a:xfrm>
          <a:prstGeom prst="rect">
            <a:avLst/>
          </a:prstGeom>
        </p:spPr>
      </p:pic>
      <p:pic>
        <p:nvPicPr>
          <p:cNvPr id="36" name="Image 3" descr="Lai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r="7356"/>
          <a:stretch/>
        </p:blipFill>
        <p:spPr bwMode="auto">
          <a:xfrm>
            <a:off x="0" y="5115278"/>
            <a:ext cx="6956778" cy="377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2" descr="lactos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 bwMode="auto">
          <a:xfrm>
            <a:off x="3691394" y="8238828"/>
            <a:ext cx="2122384" cy="83461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pic>
        <p:nvPicPr>
          <p:cNvPr id="38" name="Image 2" descr="lactos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-20517" r="37765" b="82740"/>
          <a:stretch/>
        </p:blipFill>
        <p:spPr bwMode="auto">
          <a:xfrm>
            <a:off x="2300109" y="8379939"/>
            <a:ext cx="931335" cy="36688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8182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r 2"/>
          <p:cNvGrpSpPr/>
          <p:nvPr/>
        </p:nvGrpSpPr>
        <p:grpSpPr>
          <a:xfrm rot="16200000">
            <a:off x="-863600" y="1388533"/>
            <a:ext cx="8517468" cy="6383866"/>
            <a:chOff x="1" y="2198077"/>
            <a:chExt cx="6844707" cy="4724965"/>
          </a:xfrm>
        </p:grpSpPr>
        <p:pic>
          <p:nvPicPr>
            <p:cNvPr id="4" name="Image 5" descr="Capture d’écran 2010-09-20 à 08.32.0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" t="3462"/>
            <a:stretch/>
          </p:blipFill>
          <p:spPr bwMode="auto">
            <a:xfrm>
              <a:off x="1" y="2198077"/>
              <a:ext cx="3573820" cy="191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28" y="4111893"/>
              <a:ext cx="2831015" cy="2811149"/>
            </a:xfrm>
            <a:prstGeom prst="rect">
              <a:avLst/>
            </a:prstGeom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76271" y="3250612"/>
              <a:ext cx="376435" cy="3247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46"/>
            </a:p>
          </p:txBody>
        </p:sp>
        <p:grpSp>
          <p:nvGrpSpPr>
            <p:cNvPr id="2" name="Grouper 1"/>
            <p:cNvGrpSpPr>
              <a:grpSpLocks noChangeAspect="1"/>
            </p:cNvGrpSpPr>
            <p:nvPr/>
          </p:nvGrpSpPr>
          <p:grpSpPr>
            <a:xfrm rot="16200000">
              <a:off x="3364669" y="3062365"/>
              <a:ext cx="3734164" cy="3225915"/>
              <a:chOff x="1043608" y="-27384"/>
              <a:chExt cx="7128792" cy="7134734"/>
            </a:xfrm>
          </p:grpSpPr>
          <p:pic>
            <p:nvPicPr>
              <p:cNvPr id="35" name="Image 3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53" t="3800" r="9680" b="21650"/>
              <a:stretch/>
            </p:blipFill>
            <p:spPr>
              <a:xfrm>
                <a:off x="1043608" y="-27384"/>
                <a:ext cx="7128792" cy="7029780"/>
              </a:xfrm>
              <a:prstGeom prst="rect">
                <a:avLst/>
              </a:prstGeom>
            </p:spPr>
          </p:pic>
          <p:pic>
            <p:nvPicPr>
              <p:cNvPr id="36" name="Imag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423" t="4868" r="17525" b="89803"/>
              <a:stretch/>
            </p:blipFill>
            <p:spPr>
              <a:xfrm>
                <a:off x="5580112" y="476672"/>
                <a:ext cx="2448272" cy="459432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1144084" y="692696"/>
                <a:ext cx="1245906" cy="473124"/>
              </a:xfrm>
              <a:prstGeom prst="rect">
                <a:avLst/>
              </a:prstGeom>
            </p:spPr>
          </p:pic>
          <p:pic>
            <p:nvPicPr>
              <p:cNvPr id="38" name="Image 3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3707904" y="2523828"/>
                <a:ext cx="1245906" cy="473124"/>
              </a:xfrm>
              <a:prstGeom prst="rect">
                <a:avLst/>
              </a:prstGeom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6660232" y="2811860"/>
                <a:ext cx="1245906" cy="473124"/>
              </a:xfrm>
              <a:prstGeom prst="rect">
                <a:avLst/>
              </a:prstGeom>
            </p:spPr>
          </p:pic>
          <p:pic>
            <p:nvPicPr>
              <p:cNvPr id="40" name="Image 39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94" t="4709" r="17525" b="89888"/>
              <a:stretch/>
            </p:blipFill>
            <p:spPr>
              <a:xfrm>
                <a:off x="6300192" y="4691386"/>
                <a:ext cx="1584176" cy="465806"/>
              </a:xfrm>
              <a:prstGeom prst="rect">
                <a:avLst/>
              </a:prstGeom>
            </p:spPr>
          </p:pic>
          <p:pic>
            <p:nvPicPr>
              <p:cNvPr id="41" name="Image 4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94" t="4709" r="17525" b="89888"/>
              <a:stretch/>
            </p:blipFill>
            <p:spPr>
              <a:xfrm>
                <a:off x="3707904" y="6093296"/>
                <a:ext cx="1584176" cy="465806"/>
              </a:xfrm>
              <a:prstGeom prst="rect">
                <a:avLst/>
              </a:prstGeom>
            </p:spPr>
          </p:pic>
          <p:pic>
            <p:nvPicPr>
              <p:cNvPr id="42" name="Image 4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94" t="4709" r="17525" b="89888"/>
              <a:stretch/>
            </p:blipFill>
            <p:spPr>
              <a:xfrm>
                <a:off x="4572000" y="6131546"/>
                <a:ext cx="1584176" cy="465806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87" t="6350" r="17525" b="91950"/>
              <a:stretch/>
            </p:blipFill>
            <p:spPr>
              <a:xfrm>
                <a:off x="4211960" y="5733257"/>
                <a:ext cx="1152128" cy="144015"/>
              </a:xfrm>
              <a:prstGeom prst="rect">
                <a:avLst/>
              </a:prstGeom>
            </p:spPr>
          </p:pic>
          <p:pic>
            <p:nvPicPr>
              <p:cNvPr id="44" name="Image 4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87" t="6350" r="17525" b="91950"/>
              <a:stretch/>
            </p:blipFill>
            <p:spPr>
              <a:xfrm>
                <a:off x="4139952" y="5589240"/>
                <a:ext cx="1152128" cy="144015"/>
              </a:xfrm>
              <a:prstGeom prst="rect">
                <a:avLst/>
              </a:prstGeom>
            </p:spPr>
          </p:pic>
          <p:pic>
            <p:nvPicPr>
              <p:cNvPr id="45" name="Image 4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87" t="6350" r="17525" b="91950"/>
              <a:stretch/>
            </p:blipFill>
            <p:spPr>
              <a:xfrm>
                <a:off x="3707904" y="5229200"/>
                <a:ext cx="1152128" cy="144015"/>
              </a:xfrm>
              <a:prstGeom prst="rect">
                <a:avLst/>
              </a:prstGeom>
            </p:spPr>
          </p:pic>
          <p:pic>
            <p:nvPicPr>
              <p:cNvPr id="46" name="Imag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3686134" y="4492152"/>
                <a:ext cx="1245906" cy="473124"/>
              </a:xfrm>
              <a:prstGeom prst="rect">
                <a:avLst/>
              </a:prstGeom>
            </p:spPr>
          </p:pic>
          <p:pic>
            <p:nvPicPr>
              <p:cNvPr id="47" name="Image 4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87" t="6350" r="17525" b="91950"/>
              <a:stretch/>
            </p:blipFill>
            <p:spPr>
              <a:xfrm>
                <a:off x="3779912" y="5301209"/>
                <a:ext cx="1152128" cy="144015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94" t="4709" r="17525" b="89888"/>
              <a:stretch/>
            </p:blipFill>
            <p:spPr>
              <a:xfrm>
                <a:off x="3707904" y="6245696"/>
                <a:ext cx="1584176" cy="465806"/>
              </a:xfrm>
              <a:prstGeom prst="rect">
                <a:avLst/>
              </a:prstGeom>
            </p:spPr>
          </p:pic>
          <p:sp>
            <p:nvSpPr>
              <p:cNvPr id="49" name="ZoneTexte 48"/>
              <p:cNvSpPr txBox="1"/>
              <p:nvPr/>
            </p:nvSpPr>
            <p:spPr>
              <a:xfrm>
                <a:off x="1353799" y="517740"/>
                <a:ext cx="1108423" cy="769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>
                    <a:solidFill>
                      <a:schemeClr val="bg2">
                        <a:lumMod val="50000"/>
                      </a:schemeClr>
                    </a:solidFill>
                  </a:rPr>
                  <a:t>Juvénile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axénique</a:t>
                </a:r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6511640" y="336119"/>
                <a:ext cx="1533797" cy="48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Adulte normal</a:t>
                </a:r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51" name="Image 5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3733023" y="579612"/>
                <a:ext cx="1245906" cy="473124"/>
              </a:xfrm>
              <a:prstGeom prst="rect">
                <a:avLst/>
              </a:prstGeom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637" t="4709" r="17525" b="89803"/>
              <a:stretch/>
            </p:blipFill>
            <p:spPr>
              <a:xfrm>
                <a:off x="3707904" y="902146"/>
                <a:ext cx="1245906" cy="473124"/>
              </a:xfrm>
              <a:prstGeom prst="rect">
                <a:avLst/>
              </a:prstGeom>
            </p:spPr>
          </p:pic>
          <p:sp>
            <p:nvSpPr>
              <p:cNvPr id="53" name="ZoneTexte 52"/>
              <p:cNvSpPr txBox="1"/>
              <p:nvPr/>
            </p:nvSpPr>
            <p:spPr>
              <a:xfrm>
                <a:off x="3731516" y="182698"/>
                <a:ext cx="1267556" cy="1335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Flore </a:t>
                </a:r>
                <a:b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d’enfant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bien nourri</a:t>
                </a:r>
              </a:p>
              <a:p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3730205" y="2229186"/>
                <a:ext cx="1212471" cy="1335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Flore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d’enfant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m</a:t>
                </a:r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al nourri</a:t>
                </a:r>
              </a:p>
              <a:p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3730205" y="4310281"/>
                <a:ext cx="1212471" cy="1335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Flore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d’enfant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m</a:t>
                </a:r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al nourri</a:t>
                </a:r>
              </a:p>
              <a:p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6" name="ZoneTexte 55"/>
              <p:cNvSpPr txBox="1"/>
              <p:nvPr/>
            </p:nvSpPr>
            <p:spPr>
              <a:xfrm>
                <a:off x="3756365" y="5772029"/>
                <a:ext cx="1402207" cy="13353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Flore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</a:t>
                </a:r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méliorant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la croissance</a:t>
                </a:r>
              </a:p>
              <a:p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4617781" y="5633775"/>
                <a:ext cx="621842" cy="48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b="1">
                    <a:solidFill>
                      <a:schemeClr val="bg2">
                        <a:lumMod val="50000"/>
                      </a:schemeClr>
                    </a:solidFill>
                  </a:rPr>
                  <a:t>OU</a:t>
                </a:r>
                <a:endParaRPr lang="fr-FR" sz="831" b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5154508" y="5759528"/>
                <a:ext cx="787096" cy="1052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</a:p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HMO</a:t>
                </a:r>
              </a:p>
              <a:p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6487059" y="2769426"/>
                <a:ext cx="1301218" cy="48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831" dirty="0">
                    <a:solidFill>
                      <a:schemeClr val="bg2">
                        <a:lumMod val="50000"/>
                      </a:schemeClr>
                    </a:solidFill>
                  </a:rPr>
                  <a:t>Adulte nain</a:t>
                </a:r>
                <a:endParaRPr lang="fr-FR" sz="83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25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>
            <a:grpSpLocks noChangeAspect="1"/>
          </p:cNvGrpSpPr>
          <p:nvPr/>
        </p:nvGrpSpPr>
        <p:grpSpPr>
          <a:xfrm>
            <a:off x="721003" y="922962"/>
            <a:ext cx="4497338" cy="3525423"/>
            <a:chOff x="9820" y="177909"/>
            <a:chExt cx="4175865" cy="3273425"/>
          </a:xfrm>
        </p:grpSpPr>
        <p:sp>
          <p:nvSpPr>
            <p:cNvPr id="6" name="ZoneTexte 5"/>
            <p:cNvSpPr txBox="1"/>
            <p:nvPr/>
          </p:nvSpPr>
          <p:spPr>
            <a:xfrm>
              <a:off x="3979333" y="2850546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>
                <a:latin typeface="Palatino"/>
                <a:cs typeface="Palatino"/>
              </a:endParaRPr>
            </a:p>
          </p:txBody>
        </p:sp>
        <p:pic>
          <p:nvPicPr>
            <p:cNvPr id="24" name="Image 15" descr="SaliveAMY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" y="177909"/>
              <a:ext cx="4175865" cy="327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07672" y="234002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Palatino"/>
                <a:ea typeface="ＭＳ Ｐゴシック" charset="-128"/>
                <a:cs typeface="Palatino"/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1425649" y="1698734"/>
              <a:ext cx="457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Palatino"/>
                <a:ea typeface="ＭＳ Ｐゴシック" charset="-128"/>
                <a:cs typeface="Palatino"/>
              </a:endParaRPr>
            </a:p>
          </p:txBody>
        </p:sp>
        <p:cxnSp>
          <p:nvCxnSpPr>
            <p:cNvPr id="29" name="Connecteur droit 28"/>
            <p:cNvCxnSpPr>
              <a:stCxn id="28" idx="6"/>
            </p:cNvCxnSpPr>
            <p:nvPr/>
          </p:nvCxnSpPr>
          <p:spPr>
            <a:xfrm>
              <a:off x="1882849" y="1889234"/>
              <a:ext cx="935037" cy="26670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e 29"/>
            <p:cNvSpPr/>
            <p:nvPr/>
          </p:nvSpPr>
          <p:spPr>
            <a:xfrm>
              <a:off x="2090811" y="1470134"/>
              <a:ext cx="4572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rgbClr val="FFFFFF"/>
                </a:solidFill>
                <a:latin typeface="Palatino"/>
                <a:ea typeface="ＭＳ Ｐゴシック" charset="-128"/>
                <a:cs typeface="Palatino"/>
              </a:endParaRPr>
            </a:p>
          </p:txBody>
        </p:sp>
        <p:cxnSp>
          <p:nvCxnSpPr>
            <p:cNvPr id="31" name="Connecteur droit 30"/>
            <p:cNvCxnSpPr>
              <a:stCxn id="30" idx="6"/>
            </p:cNvCxnSpPr>
            <p:nvPr/>
          </p:nvCxnSpPr>
          <p:spPr>
            <a:xfrm flipV="1">
              <a:off x="2548011" y="1370122"/>
              <a:ext cx="269875" cy="290512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5400000" flipH="1" flipV="1">
              <a:off x="2518643" y="1591578"/>
              <a:ext cx="596900" cy="1587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 flipH="1" flipV="1">
              <a:off x="2438474" y="2457559"/>
              <a:ext cx="762000" cy="6350"/>
            </a:xfrm>
            <a:prstGeom prst="line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 rot="16200000">
              <a:off x="-869170" y="1530459"/>
              <a:ext cx="2224087" cy="246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sz="1000" dirty="0">
                  <a:latin typeface="Palatino"/>
                  <a:cs typeface="Palatino"/>
                </a:rPr>
                <a:t>Fréquences cumulées des individus</a:t>
              </a:r>
            </a:p>
          </p:txBody>
        </p:sp>
      </p:grpSp>
      <p:pic>
        <p:nvPicPr>
          <p:cNvPr id="39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4639720"/>
            <a:ext cx="3187424" cy="250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r 2"/>
          <p:cNvGrpSpPr>
            <a:grpSpLocks noChangeAspect="1"/>
          </p:cNvGrpSpPr>
          <p:nvPr/>
        </p:nvGrpSpPr>
        <p:grpSpPr>
          <a:xfrm>
            <a:off x="3401929" y="4367244"/>
            <a:ext cx="3271424" cy="2441872"/>
            <a:chOff x="4114800" y="2892425"/>
            <a:chExt cx="4563529" cy="3406335"/>
          </a:xfrm>
        </p:grpSpPr>
        <p:pic>
          <p:nvPicPr>
            <p:cNvPr id="33" name="Image 8" descr="Aleuron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2"/>
            <a:stretch>
              <a:fillRect/>
            </a:stretch>
          </p:blipFill>
          <p:spPr bwMode="auto">
            <a:xfrm>
              <a:off x="4114800" y="2892425"/>
              <a:ext cx="3611563" cy="327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7315200" y="4243388"/>
              <a:ext cx="304800" cy="709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cxnSp>
          <p:nvCxnSpPr>
            <p:cNvPr id="40" name="Connecteur droit 39"/>
            <p:cNvCxnSpPr/>
            <p:nvPr/>
          </p:nvCxnSpPr>
          <p:spPr>
            <a:xfrm rot="16200000" flipH="1">
              <a:off x="6252369" y="5407819"/>
              <a:ext cx="893762" cy="1079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24"/>
            <p:cNvSpPr txBox="1">
              <a:spLocks noChangeArrowheads="1"/>
            </p:cNvSpPr>
            <p:nvPr/>
          </p:nvSpPr>
          <p:spPr bwMode="auto">
            <a:xfrm>
              <a:off x="5918328" y="5912355"/>
              <a:ext cx="1858502" cy="386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00"/>
                  </a:solidFill>
                  <a:latin typeface="Palatino"/>
                  <a:cs typeface="Palatino"/>
                </a:rPr>
                <a:t>Grain </a:t>
              </a:r>
              <a:r>
                <a:rPr lang="fr-FR" sz="1200" smtClean="0">
                  <a:solidFill>
                    <a:srgbClr val="000000"/>
                  </a:solidFill>
                  <a:latin typeface="Palatino"/>
                  <a:cs typeface="Palatino"/>
                </a:rPr>
                <a:t>d’aleurone</a:t>
              </a:r>
              <a:endParaRPr lang="fr-FR" sz="1200" dirty="0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cxnSp>
          <p:nvCxnSpPr>
            <p:cNvPr id="42" name="Connecteur droit 41"/>
            <p:cNvCxnSpPr/>
            <p:nvPr/>
          </p:nvCxnSpPr>
          <p:spPr>
            <a:xfrm flipV="1">
              <a:off x="6781800" y="4605338"/>
              <a:ext cx="682625" cy="4445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6677025" y="4824413"/>
              <a:ext cx="681038" cy="460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29"/>
            <p:cNvSpPr txBox="1">
              <a:spLocks noChangeArrowheads="1"/>
            </p:cNvSpPr>
            <p:nvPr/>
          </p:nvSpPr>
          <p:spPr bwMode="auto">
            <a:xfrm>
              <a:off x="7315200" y="4648200"/>
              <a:ext cx="1363129" cy="38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00"/>
                  </a:solidFill>
                  <a:latin typeface="Palatino"/>
                  <a:cs typeface="Palatino"/>
                </a:rPr>
                <a:t>Cristalloïde</a:t>
              </a:r>
            </a:p>
          </p:txBody>
        </p:sp>
        <p:sp>
          <p:nvSpPr>
            <p:cNvPr id="45" name="ZoneTexte 30"/>
            <p:cNvSpPr txBox="1">
              <a:spLocks noChangeArrowheads="1"/>
            </p:cNvSpPr>
            <p:nvPr/>
          </p:nvSpPr>
          <p:spPr bwMode="auto">
            <a:xfrm>
              <a:off x="7467599" y="4354513"/>
              <a:ext cx="1132631" cy="38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>
                  <a:solidFill>
                    <a:srgbClr val="000000"/>
                  </a:solidFill>
                  <a:latin typeface="Palatino"/>
                  <a:cs typeface="Palatino"/>
                </a:rPr>
                <a:t>Globoïde</a:t>
              </a:r>
            </a:p>
          </p:txBody>
        </p:sp>
      </p:grpSp>
      <p:grpSp>
        <p:nvGrpSpPr>
          <p:cNvPr id="4" name="Grouper 3"/>
          <p:cNvGrpSpPr>
            <a:grpSpLocks noChangeAspect="1"/>
          </p:cNvGrpSpPr>
          <p:nvPr/>
        </p:nvGrpSpPr>
        <p:grpSpPr>
          <a:xfrm>
            <a:off x="3825785" y="7161729"/>
            <a:ext cx="2709365" cy="1748457"/>
            <a:chOff x="609600" y="3470275"/>
            <a:chExt cx="3892516" cy="2517775"/>
          </a:xfrm>
        </p:grpSpPr>
        <p:sp>
          <p:nvSpPr>
            <p:cNvPr id="46" name="ZoneTexte 20"/>
            <p:cNvSpPr txBox="1">
              <a:spLocks noChangeArrowheads="1"/>
            </p:cNvSpPr>
            <p:nvPr/>
          </p:nvSpPr>
          <p:spPr bwMode="auto">
            <a:xfrm>
              <a:off x="3214052" y="4744496"/>
              <a:ext cx="1288064" cy="930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200" b="1" dirty="0" err="1" smtClean="0">
                  <a:solidFill>
                    <a:srgbClr val="000000"/>
                  </a:solidFill>
                  <a:latin typeface="Palatino"/>
                  <a:cs typeface="Palatino"/>
                </a:rPr>
                <a:t>Phytates</a:t>
              </a:r>
              <a:r>
                <a:rPr lang="fr-FR" sz="1200" b="1" dirty="0" smtClean="0">
                  <a:solidFill>
                    <a:srgbClr val="000000"/>
                  </a:solidFill>
                  <a:latin typeface="Palatino"/>
                  <a:cs typeface="Palatino"/>
                </a:rPr>
                <a:t> </a:t>
              </a:r>
            </a:p>
            <a:p>
              <a:pPr eaLnBrk="1" hangingPunct="1"/>
              <a:r>
                <a:rPr lang="fr-FR" sz="1200" dirty="0" smtClean="0">
                  <a:solidFill>
                    <a:srgbClr val="000000"/>
                  </a:solidFill>
                  <a:latin typeface="Palatino"/>
                  <a:cs typeface="Palatino"/>
                </a:rPr>
                <a:t>(dans les </a:t>
              </a:r>
            </a:p>
            <a:p>
              <a:pPr eaLnBrk="1" hangingPunct="1"/>
              <a:r>
                <a:rPr lang="fr-FR" sz="1200" dirty="0" smtClean="0">
                  <a:solidFill>
                    <a:srgbClr val="000000"/>
                  </a:solidFill>
                  <a:latin typeface="Palatino"/>
                  <a:cs typeface="Palatino"/>
                </a:rPr>
                <a:t>globoïdes)</a:t>
              </a:r>
              <a:endParaRPr lang="fr-FR" sz="1200" dirty="0">
                <a:solidFill>
                  <a:srgbClr val="000000"/>
                </a:solidFill>
                <a:latin typeface="Palatino"/>
                <a:cs typeface="Palatino"/>
              </a:endParaRPr>
            </a:p>
          </p:txBody>
        </p:sp>
        <p:pic>
          <p:nvPicPr>
            <p:cNvPr id="47" name="Image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470275"/>
              <a:ext cx="2586038" cy="251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Rectangle 47"/>
          <p:cNvSpPr/>
          <p:nvPr/>
        </p:nvSpPr>
        <p:spPr>
          <a:xfrm>
            <a:off x="667051" y="8703174"/>
            <a:ext cx="3627430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1200" b="1" dirty="0" err="1" smtClean="0">
                <a:solidFill>
                  <a:srgbClr val="000000"/>
                </a:solidFill>
                <a:latin typeface="Palatino"/>
                <a:cs typeface="Palatino"/>
              </a:rPr>
              <a:t>Glucosinolates</a:t>
            </a:r>
            <a:r>
              <a:rPr lang="fr-FR" sz="1200" b="1" dirty="0" smtClean="0">
                <a:solidFill>
                  <a:srgbClr val="000000"/>
                </a:solidFill>
                <a:latin typeface="Palatino"/>
                <a:cs typeface="Palatino"/>
              </a:rPr>
              <a:t> des </a:t>
            </a:r>
            <a:r>
              <a:rPr lang="fr-FR" sz="1200" b="1" dirty="0" err="1" smtClean="0">
                <a:solidFill>
                  <a:srgbClr val="000000"/>
                </a:solidFill>
                <a:latin typeface="Palatino"/>
                <a:cs typeface="Palatino"/>
              </a:rPr>
              <a:t>Brassicaceae</a:t>
            </a:r>
            <a:endParaRPr lang="fr-FR" sz="1200" b="1" dirty="0">
              <a:solidFill>
                <a:srgbClr val="000000"/>
              </a:solidFill>
              <a:latin typeface="Palatino"/>
              <a:cs typeface="Palatino"/>
            </a:endParaRPr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51" y="7588657"/>
            <a:ext cx="2228400" cy="1075632"/>
          </a:xfrm>
          <a:prstGeom prst="rect">
            <a:avLst/>
          </a:prstGeom>
        </p:spPr>
      </p:pic>
      <p:sp>
        <p:nvSpPr>
          <p:cNvPr id="27" name="ZoneTexte 8"/>
          <p:cNvSpPr txBox="1">
            <a:spLocks noChangeArrowheads="1"/>
          </p:cNvSpPr>
          <p:nvPr/>
        </p:nvSpPr>
        <p:spPr bwMode="auto">
          <a:xfrm>
            <a:off x="361399" y="76312"/>
            <a:ext cx="625596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100" b="1" dirty="0" smtClean="0">
              <a:latin typeface="Palatino"/>
              <a:cs typeface="Palatino"/>
            </a:endParaRPr>
          </a:p>
          <a:p>
            <a:pPr eaLnBrk="1" hangingPunct="1"/>
            <a:r>
              <a:rPr lang="fr-FR" altLang="ja-JP" sz="1100" b="1" dirty="0" smtClean="0">
                <a:latin typeface="Palatino"/>
                <a:cs typeface="Palatino"/>
              </a:rPr>
              <a:t>Distribution </a:t>
            </a:r>
            <a:r>
              <a:rPr lang="fr-FR" altLang="ja-JP" sz="1100" b="1" dirty="0">
                <a:latin typeface="Palatino"/>
                <a:cs typeface="Palatino"/>
              </a:rPr>
              <a:t>cumulée des fréquences de nombre de copies </a:t>
            </a:r>
            <a:r>
              <a:rPr lang="fr-FR" altLang="ja-JP" sz="1100" b="1" dirty="0" smtClean="0">
                <a:latin typeface="Palatino"/>
                <a:cs typeface="Palatino"/>
              </a:rPr>
              <a:t>d’</a:t>
            </a:r>
            <a:r>
              <a:rPr lang="fr-FR" altLang="ja-JP" sz="1100" b="1" i="1" dirty="0" smtClean="0">
                <a:latin typeface="Palatino"/>
                <a:cs typeface="Palatino"/>
              </a:rPr>
              <a:t>AMY1 </a:t>
            </a:r>
            <a:r>
              <a:rPr lang="fr-FR" altLang="ja-JP" sz="1100" dirty="0">
                <a:latin typeface="Palatino"/>
                <a:cs typeface="Palatino"/>
              </a:rPr>
              <a:t>dans différentes </a:t>
            </a:r>
            <a:r>
              <a:rPr lang="fr-FR" altLang="ja-JP" sz="1100" dirty="0" smtClean="0">
                <a:latin typeface="Palatino"/>
                <a:cs typeface="Palatino"/>
              </a:rPr>
              <a:t>populations (</a:t>
            </a:r>
            <a:r>
              <a:rPr lang="fr-FR" altLang="ja-JP" sz="1100" dirty="0">
                <a:latin typeface="Palatino"/>
                <a:cs typeface="Palatino"/>
              </a:rPr>
              <a:t>en bas) : celles qui ont un régime moyen riche en amidon (</a:t>
            </a:r>
            <a:r>
              <a:rPr lang="fr-FR" altLang="ja-JP" sz="1100" i="1" dirty="0" err="1">
                <a:latin typeface="Palatino"/>
                <a:cs typeface="Palatino"/>
              </a:rPr>
              <a:t>high</a:t>
            </a:r>
            <a:r>
              <a:rPr lang="fr-FR" altLang="ja-JP" sz="1100" i="1" dirty="0">
                <a:latin typeface="Palatino"/>
                <a:cs typeface="Palatino"/>
              </a:rPr>
              <a:t> </a:t>
            </a:r>
            <a:r>
              <a:rPr lang="fr-FR" altLang="ja-JP" sz="1100" i="1" dirty="0" err="1">
                <a:latin typeface="Palatino"/>
                <a:cs typeface="Palatino"/>
              </a:rPr>
              <a:t>starch</a:t>
            </a:r>
            <a:r>
              <a:rPr lang="fr-FR" altLang="ja-JP" sz="1100" dirty="0">
                <a:latin typeface="Palatino"/>
                <a:cs typeface="Palatino"/>
              </a:rPr>
              <a:t>) ont plus de copies en moyenne que celles ayant un régime pauvre en amidon (</a:t>
            </a:r>
            <a:r>
              <a:rPr lang="fr-FR" altLang="ja-JP" sz="1100" i="1" dirty="0" err="1">
                <a:latin typeface="Palatino"/>
                <a:cs typeface="Palatino"/>
              </a:rPr>
              <a:t>low</a:t>
            </a:r>
            <a:r>
              <a:rPr lang="fr-FR" altLang="ja-JP" sz="1100" i="1" dirty="0">
                <a:latin typeface="Palatino"/>
                <a:cs typeface="Palatino"/>
              </a:rPr>
              <a:t> </a:t>
            </a:r>
            <a:r>
              <a:rPr lang="fr-FR" altLang="ja-JP" sz="1100" i="1" dirty="0" err="1">
                <a:latin typeface="Palatino"/>
                <a:cs typeface="Palatino"/>
              </a:rPr>
              <a:t>starch</a:t>
            </a:r>
            <a:r>
              <a:rPr lang="fr-FR" altLang="ja-JP" sz="1100" dirty="0">
                <a:latin typeface="Palatino"/>
                <a:cs typeface="Palatino"/>
              </a:rPr>
              <a:t>, chasseurs-cueilleurs)</a:t>
            </a:r>
            <a:r>
              <a:rPr lang="fr-FR" altLang="ja-JP" sz="1100" dirty="0" smtClean="0">
                <a:latin typeface="Palatino"/>
                <a:cs typeface="Palatino"/>
              </a:rPr>
              <a:t>. </a:t>
            </a:r>
            <a:r>
              <a:rPr lang="fr-FR" sz="1100" dirty="0" smtClean="0">
                <a:latin typeface="Palatino"/>
                <a:cs typeface="Palatino"/>
              </a:rPr>
              <a:t>D’</a:t>
            </a:r>
            <a:r>
              <a:rPr lang="fr-FR" altLang="ja-JP" sz="1100" dirty="0" smtClean="0">
                <a:latin typeface="Palatino"/>
                <a:cs typeface="Palatino"/>
              </a:rPr>
              <a:t>après </a:t>
            </a:r>
            <a:r>
              <a:rPr lang="fr-FR" altLang="ja-JP" sz="1100" dirty="0">
                <a:latin typeface="Palatino"/>
                <a:cs typeface="Palatino"/>
              </a:rPr>
              <a:t>Perry et al., 2007. </a:t>
            </a:r>
            <a:endParaRPr lang="fr-FR" sz="1100" dirty="0">
              <a:latin typeface="Palatino"/>
              <a:cs typeface="Palatino"/>
            </a:endParaRPr>
          </a:p>
        </p:txBody>
      </p:sp>
      <p:sp>
        <p:nvSpPr>
          <p:cNvPr id="50" name="ZoneTexte 18"/>
          <p:cNvSpPr txBox="1">
            <a:spLocks noChangeArrowheads="1"/>
          </p:cNvSpPr>
          <p:nvPr/>
        </p:nvSpPr>
        <p:spPr bwMode="auto">
          <a:xfrm>
            <a:off x="4945304" y="2095067"/>
            <a:ext cx="40267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</a:rPr>
              <a:t>6,5</a:t>
            </a:r>
          </a:p>
          <a:p>
            <a:r>
              <a:rPr lang="fr-FR" sz="1300" dirty="0">
                <a:solidFill>
                  <a:srgbClr val="000000"/>
                </a:solidFill>
              </a:rPr>
              <a:t>6.9</a:t>
            </a:r>
          </a:p>
          <a:p>
            <a:r>
              <a:rPr lang="fr-FR" sz="1300" dirty="0">
                <a:solidFill>
                  <a:srgbClr val="000000"/>
                </a:solidFill>
              </a:rPr>
              <a:t>6,8</a:t>
            </a:r>
          </a:p>
        </p:txBody>
      </p:sp>
      <p:sp>
        <p:nvSpPr>
          <p:cNvPr id="51" name="ZoneTexte 21"/>
          <p:cNvSpPr txBox="1">
            <a:spLocks noChangeArrowheads="1"/>
          </p:cNvSpPr>
          <p:nvPr/>
        </p:nvSpPr>
        <p:spPr bwMode="auto">
          <a:xfrm>
            <a:off x="4958004" y="2983871"/>
            <a:ext cx="40267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300" dirty="0">
                <a:solidFill>
                  <a:srgbClr val="000000"/>
                </a:solidFill>
              </a:rPr>
              <a:t>5,5</a:t>
            </a:r>
          </a:p>
          <a:p>
            <a:r>
              <a:rPr lang="fr-FR" sz="1300" dirty="0">
                <a:solidFill>
                  <a:srgbClr val="000000"/>
                </a:solidFill>
              </a:rPr>
              <a:t>5.3</a:t>
            </a:r>
          </a:p>
          <a:p>
            <a:r>
              <a:rPr lang="fr-FR" sz="1300" dirty="0">
                <a:solidFill>
                  <a:srgbClr val="000000"/>
                </a:solidFill>
              </a:rPr>
              <a:t>5,8</a:t>
            </a:r>
          </a:p>
          <a:p>
            <a:r>
              <a:rPr lang="fr-FR" sz="1300" dirty="0">
                <a:solidFill>
                  <a:srgbClr val="000000"/>
                </a:solidFill>
              </a:rPr>
              <a:t>5.2</a:t>
            </a:r>
          </a:p>
        </p:txBody>
      </p:sp>
      <p:sp>
        <p:nvSpPr>
          <p:cNvPr id="52" name="ZoneTexte 23"/>
          <p:cNvSpPr txBox="1">
            <a:spLocks noChangeArrowheads="1"/>
          </p:cNvSpPr>
          <p:nvPr/>
        </p:nvSpPr>
        <p:spPr bwMode="auto">
          <a:xfrm>
            <a:off x="5008068" y="1524166"/>
            <a:ext cx="856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200" b="1" dirty="0" smtClean="0">
                <a:solidFill>
                  <a:srgbClr val="000000"/>
                </a:solidFill>
              </a:rPr>
              <a:t>Moyennes</a:t>
            </a:r>
            <a:endParaRPr lang="fr-F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205</Words>
  <Application>Microsoft Macintosh PowerPoint</Application>
  <PresentationFormat>Présentation à l'écran (4:3)</PresentationFormat>
  <Paragraphs>83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Calibri</vt:lpstr>
      <vt:lpstr>ＭＳ Ｐゴシック</vt:lpstr>
      <vt:lpstr>Palatino</vt:lpstr>
      <vt:lpstr>Times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Marc-André SELOSSE</dc:creator>
  <cp:lastModifiedBy>Utilisateur de Microsoft Office</cp:lastModifiedBy>
  <cp:revision>15</cp:revision>
  <cp:lastPrinted>2015-12-13T23:08:24Z</cp:lastPrinted>
  <dcterms:created xsi:type="dcterms:W3CDTF">2015-10-29T10:19:30Z</dcterms:created>
  <dcterms:modified xsi:type="dcterms:W3CDTF">2016-11-16T21:16:55Z</dcterms:modified>
</cp:coreProperties>
</file>